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5"/>
    <p:restoredTop sz="94662"/>
  </p:normalViewPr>
  <p:slideViewPr>
    <p:cSldViewPr snapToGrid="0" snapToObjects="1">
      <p:cViewPr varScale="1">
        <p:scale>
          <a:sx n="117" d="100"/>
          <a:sy n="117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801CD-01FC-F841-9EAD-5927A997C464}" type="datetimeFigureOut">
              <a:rPr lang="en-US" smtClean="0"/>
              <a:t>12/9/18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E1A87-CF9C-9D46-987A-A59DEFD3F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Protein Folding</a:t>
            </a:r>
            <a:r>
              <a:rPr lang="en-US" baseline="0" dirty="0"/>
              <a:t> Problem </a:t>
            </a:r>
            <a:r>
              <a:rPr lang="mr-IN" baseline="0" dirty="0"/>
              <a:t>–</a:t>
            </a:r>
            <a:r>
              <a:rPr lang="en-US" baseline="0" dirty="0"/>
              <a:t> Given an amino acid sequence, determine what proteins folded to create that sequence</a:t>
            </a:r>
          </a:p>
          <a:p>
            <a:r>
              <a:rPr lang="en-US" dirty="0"/>
              <a:t>Boolean Satisfiability Problem </a:t>
            </a:r>
            <a:r>
              <a:rPr lang="mr-IN" dirty="0"/>
              <a:t>–</a:t>
            </a:r>
            <a:r>
              <a:rPr lang="en-US" baseline="0" dirty="0"/>
              <a:t> Given a Boolean sequence, determine the values of every variable so that the final value is true</a:t>
            </a:r>
          </a:p>
          <a:p>
            <a:r>
              <a:rPr lang="en-US" dirty="0"/>
              <a:t>Subset Sum Problem </a:t>
            </a:r>
            <a:r>
              <a:rPr lang="mr-IN" dirty="0"/>
              <a:t>–</a:t>
            </a:r>
            <a:r>
              <a:rPr lang="en-US" baseline="0" dirty="0"/>
              <a:t> Given an array, determine a subset that results in a certain sum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E1A87-CF9C-9D46-987A-A59DEFD3F1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_1F06D0C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350105"/>
            <a:ext cx="9643674" cy="2677648"/>
          </a:xfrm>
        </p:spPr>
        <p:txBody>
          <a:bodyPr>
            <a:noAutofit/>
          </a:bodyPr>
          <a:lstStyle/>
          <a:p>
            <a:r>
              <a:rPr lang="en-US" sz="4400" dirty="0"/>
              <a:t>Using the Nelder-Mead Method to Optimize the Hyper-Parameters of Higher Order Quantum-Inspired Genetic Algorithms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Ayush Hariharan</a:t>
            </a:r>
          </a:p>
        </p:txBody>
      </p:sp>
    </p:spTree>
    <p:extLst>
      <p:ext uri="{BB962C8B-B14F-4D97-AF65-F5344CB8AC3E}">
        <p14:creationId xmlns:p14="http://schemas.microsoft.com/office/powerpoint/2010/main" val="180475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/>
              <a:t>Initialization of Quantum Population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4" y="2133600"/>
                <a:ext cx="6574535" cy="375925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 =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+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|1&gt;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Alpha and Beta are probability amplitudes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Quantum Chromosome is a single-layer array of quantum genes and a quantum population is a matrix of these vectors</a:t>
                </a:r>
              </a:p>
              <a:p>
                <a:r>
                  <a:rPr lang="en-US" dirty="0"/>
                  <a:t>The Quantum Population is initialized with linear superposition of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0&gt; + 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1&gt;)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4" y="2133600"/>
                <a:ext cx="6574535" cy="3759253"/>
              </a:xfrm>
              <a:blipFill>
                <a:blip r:embed="rId2"/>
                <a:stretch>
                  <a:fillRect l="-649" t="-324" r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0" r="20898" b="-1"/>
          <a:stretch/>
        </p:blipFill>
        <p:spPr>
          <a:xfrm>
            <a:off x="8375586" y="645106"/>
            <a:ext cx="2354458" cy="2541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7" y="3880518"/>
            <a:ext cx="3981455" cy="1483091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18F2374-3748-4C79-88A1-6C18A6417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0E5001-0309-4FB1-8691-EF57C3C3C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BDF95FB9-C251-4D29-BBE2-714AD29C4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95D1A94D-2841-4A75-9906-6A1C98C9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BFA6B578-B0A9-49F5-B6D8-6734E0FC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42DBF6C1-9F9B-4D17-8E11-5D32E6F3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20E36A36-EA76-4391-BBCA-32A4C6E38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62A93E4D-AC37-4E0F-9489-07877083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F4A959CB-A689-4DAF-BDBC-E1AE9983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EF043801-E597-420D-BE4D-A87BE0E82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37BC1C18-9801-45F3-852F-71215489B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3C3C206E-1BCA-4964-AA53-93B0A4F23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95CF0A33-36A2-4952-8CBB-8D167E530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DE9E531A-DFEE-4557-B69B-FECEA8403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93" y="338687"/>
            <a:ext cx="8915399" cy="1924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Grouping into Registers</a:t>
            </a:r>
            <a:br>
              <a:rPr lang="en-US" sz="5400" dirty="0"/>
            </a:br>
            <a:endParaRPr lang="en-US" sz="54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EBA3BA-A453-48A2-98AB-DF33F9FF6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931D9F45-F120-4EB4-8DF3-85CC5DAA5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74DCE197-0775-4E72-BE5F-024C4CD27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F10B1797-D51C-445E-A976-0EED5B0E4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C6BECD9F-EFAC-446D-BDED-4203FB6AE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49697FAD-D6FB-47D9-ACB3-52E12ABA7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F832FED6-5104-42C3-8ED2-D4D98947D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A8E7BBC4-CDB9-4075-B3E9-F4D29065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C04CF24C-4C37-4227-8176-45E814CF7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428A7905-4F2E-414E-823A-95D47DA82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BCEA7074-F816-4D2F-8787-0F09A99B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FC896ECA-F8DD-4599-8597-68FE05089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FFF3F729-4DBB-4646-B708-D731E63B6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696D3F72-8C35-4823-B4C2-EA22DEB78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56" y="2386017"/>
            <a:ext cx="3347541" cy="2510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52" y="2543058"/>
            <a:ext cx="5499793" cy="2213666"/>
          </a:xfrm>
          <a:prstGeom prst="rect">
            <a:avLst/>
          </a:prstGeom>
        </p:spPr>
      </p:pic>
      <p:sp>
        <p:nvSpPr>
          <p:cNvPr id="75" name="Freeform 33">
            <a:extLst>
              <a:ext uri="{FF2B5EF4-FFF2-40B4-BE49-F238E27FC236}">
                <a16:creationId xmlns:a16="http://schemas.microsoft.com/office/drawing/2014/main" id="{BA7E4741-64AE-4E47-91DE-32CFD0FFE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578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Quantum Measurement (Background)</a:t>
            </a: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Measurement (Simplified)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5" y="1836841"/>
            <a:ext cx="4874828" cy="3553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905000"/>
            <a:ext cx="4822678" cy="348520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14339" y="3121088"/>
            <a:ext cx="1213503" cy="683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CC148E-EC32-41C0-BD54-8646C4EC5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sz="3300" dirty="0"/>
              <a:t>Quantum Measurement (Application)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EB0131-6275-4D19-835F-75DB7F25B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5" y="2133600"/>
            <a:ext cx="5138486" cy="3759253"/>
          </a:xfrm>
        </p:spPr>
        <p:txBody>
          <a:bodyPr>
            <a:normAutofit/>
          </a:bodyPr>
          <a:lstStyle/>
          <a:p>
            <a:r>
              <a:rPr lang="en-US" dirty="0"/>
              <a:t>Qubit observation is then simulated by measuring the values of the quantum population</a:t>
            </a:r>
          </a:p>
          <a:p>
            <a:r>
              <a:rPr lang="en-US" dirty="0"/>
              <a:t>After measurement, a population, P(t), is obtained composed of classical chromosomes or bit strings. </a:t>
            </a:r>
          </a:p>
          <a:p>
            <a:r>
              <a:rPr lang="en-US" dirty="0"/>
              <a:t>These strings are then evaluated in the knapsack function to determine which string provides the greatest profit and that string is stored as b.</a:t>
            </a: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43480C-2B13-407A-B90F-737391F76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476" y="799139"/>
            <a:ext cx="4963395" cy="2544154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41" y="1522092"/>
            <a:ext cx="4673849" cy="11092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3254D52-2722-49A3-B2D0-E344F8123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475" y="3504427"/>
            <a:ext cx="2399348" cy="2544153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41" y="4120262"/>
            <a:ext cx="2106408" cy="13234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CA36E9-908E-4E2D-A42D-5ABA0096C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5520" y="3504427"/>
            <a:ext cx="2399350" cy="2544154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118" y="4463475"/>
            <a:ext cx="2123572" cy="637071"/>
          </a:xfrm>
          <a:prstGeom prst="rect">
            <a:avLst/>
          </a:prstGeom>
        </p:spPr>
      </p:pic>
      <p:sp>
        <p:nvSpPr>
          <p:cNvPr id="24" name="Freeform 12">
            <a:extLst>
              <a:ext uri="{FF2B5EF4-FFF2-40B4-BE49-F238E27FC236}">
                <a16:creationId xmlns:a16="http://schemas.microsoft.com/office/drawing/2014/main" id="{1958A85E-F1A3-4184-9E32-4A236CCDB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/>
              <a:t>Manipulating Amplitudes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r>
              <a:rPr lang="en-US" dirty="0"/>
              <a:t>After b is determined for the evolution, the amplitudes of each register are updated.</a:t>
            </a:r>
          </a:p>
          <a:p>
            <a:r>
              <a:rPr lang="en-US" dirty="0"/>
              <a:t>If the amplitude does not correspond to the j</a:t>
            </a:r>
            <a:r>
              <a:rPr lang="en-US" baseline="30000" dirty="0"/>
              <a:t>th</a:t>
            </a:r>
            <a:r>
              <a:rPr lang="en-US" dirty="0"/>
              <a:t> pair of bits in b, the amplitude is decreased by a factor of µ (approximately 0.99)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46" y="645106"/>
            <a:ext cx="2963938" cy="2541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7" y="3517210"/>
            <a:ext cx="3981455" cy="2209707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9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Rotation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25362"/>
                <a:ext cx="5835121" cy="37858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vector of the  newly manipulated qubit register will be determined</a:t>
                </a:r>
              </a:p>
              <a:p>
                <a:r>
                  <a:rPr lang="en-US" dirty="0"/>
                  <a:t>The rotation angle between this new vector and the vector of the original qubit register will be recorded</a:t>
                </a:r>
              </a:p>
              <a:p>
                <a:r>
                  <a:rPr lang="en-US" dirty="0"/>
                  <a:t>The rotation angle will be stored in a genetic operator that based upon on unitary quantum rotation gates,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𝑈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25362"/>
                <a:ext cx="5835121" cy="3785860"/>
              </a:xfrm>
              <a:blipFill rotWithShape="0">
                <a:blip r:embed="rId2"/>
                <a:stretch>
                  <a:fillRect l="-731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805" y="2124215"/>
            <a:ext cx="1996452" cy="1811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52" y="4772461"/>
            <a:ext cx="2873159" cy="4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4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FFCB0A-A21A-4D0F-AE1C-6EC8ED79A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81DDC0B-F2D9-4A55-A60C-E0532B46C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203" y="504246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Parallelization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BF9A995-2C32-4FB7-B5F3-E417B7DE0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DF306C4-90F2-4BFE-B2AD-FAFB31C4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34" y="2171701"/>
            <a:ext cx="5125769" cy="394004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91" y="2193473"/>
            <a:ext cx="4699703" cy="36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4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4FFCB0A-A21A-4D0F-AE1C-6EC8ED79A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81DDC0B-F2D9-4A55-A60C-E0532B46C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0C4C88B-2AA4-43CA-9F8F-3FB2B5D7D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E062DFF-2E6B-420E-AEFE-FB8082B29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37DD0A2B-B295-4280-B8DA-0DC58312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83B6198C-5321-4CBD-A21D-B413234BF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A21CB5E-7E99-4448-8DD0-FA87EAC3C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75BC7F-097E-4C82-8B98-05F11E34FF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F36D428-039F-4D57-83E9-C9E49A8EE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C846992-7277-412B-8F89-BF12BBBBE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2FFB1517-7128-4059-90D1-7FE4A515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C0835D29-A969-4B36-823D-204135853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E513FF63-116C-4620-AA46-03788BE5F1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F361EF8-880C-41F9-8051-9F05A8C20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619201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Qiskit IBM vs Traditional Python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BF9A995-2C32-4FB7-B5F3-E417B7DE0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0F4ECCFB-A0C2-4B4D-B6E2-77341F6FE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5476CBB8-CCD6-4739-8729-8927DC09D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695B716E-8BF4-4DD9-96A5-4238FDC07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6A3F7DBC-E3BC-4902-BE4C-6F3542E33D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70379707-5601-41BA-8F25-82825A8E3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:a16="http://schemas.microsoft.com/office/drawing/2014/main" id="{1C7E7640-A719-4104-8E66-10B2FB84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:a16="http://schemas.microsoft.com/office/drawing/2014/main" id="{9A4C4222-3F93-463D-9B22-69ECBF8E0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:a16="http://schemas.microsoft.com/office/drawing/2014/main" id="{B263D752-00B8-466F-A4DD-D4F58CAE1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:a16="http://schemas.microsoft.com/office/drawing/2014/main" id="{45470F50-BCB7-4793-B6EE-C07E5779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:a16="http://schemas.microsoft.com/office/drawing/2014/main" id="{3FE3B154-4827-4A59-B611-C15FE093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:a16="http://schemas.microsoft.com/office/drawing/2014/main" id="{4856C74D-7893-4686-8C69-93ADFAD94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:a16="http://schemas.microsoft.com/office/drawing/2014/main" id="{D9855B44-5A4E-48D3-B20E-74C69EF5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DF306C4-90F2-4BFE-B2AD-FAFB31C4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876" y="635511"/>
            <a:ext cx="3602736" cy="3602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997" y="1269446"/>
            <a:ext cx="4399491" cy="2474713"/>
          </a:xfrm>
          <a:prstGeom prst="rect">
            <a:avLst/>
          </a:prstGeom>
        </p:spPr>
      </p:pic>
      <p:sp>
        <p:nvSpPr>
          <p:cNvPr id="74" name="Freeform 33">
            <a:extLst>
              <a:ext uri="{FF2B5EF4-FFF2-40B4-BE49-F238E27FC236}">
                <a16:creationId xmlns:a16="http://schemas.microsoft.com/office/drawing/2014/main" id="{AA07F762-5743-4CB0-9102-37CFC56F2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0906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06" y="478972"/>
            <a:ext cx="4635500" cy="594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69" y="2400300"/>
            <a:ext cx="5219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656" y="359901"/>
            <a:ext cx="9692640" cy="1325562"/>
          </a:xfrm>
        </p:spPr>
        <p:txBody>
          <a:bodyPr/>
          <a:lstStyle/>
          <a:p>
            <a:pPr algn="ctr"/>
            <a:r>
              <a:rPr lang="en-US" dirty="0"/>
              <a:t>An Ideal Scenario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10" y="1419309"/>
            <a:ext cx="2929126" cy="186085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117262" y="1863454"/>
            <a:ext cx="1451429" cy="88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04" y="1376991"/>
            <a:ext cx="2827578" cy="188676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60530" y="2822104"/>
            <a:ext cx="3074581" cy="1620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42976" y="2832358"/>
            <a:ext cx="3203993" cy="1455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609652" y="2822104"/>
            <a:ext cx="225459" cy="1281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26" y="4595650"/>
            <a:ext cx="2357669" cy="13202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478" y="4373617"/>
            <a:ext cx="2604349" cy="17362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04" y="4466154"/>
            <a:ext cx="3254409" cy="15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 descr="../../../../../../../Downloads/Workflow%20Rough%20Draft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48" y="1478422"/>
            <a:ext cx="6016239" cy="4845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6400800" y="1572426"/>
            <a:ext cx="17404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00800" y="1572426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00800" y="6323889"/>
            <a:ext cx="17404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141204" y="1572426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160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35" y="448654"/>
            <a:ext cx="4635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49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4187696" cy="1259894"/>
          </a:xfrm>
        </p:spPr>
        <p:txBody>
          <a:bodyPr>
            <a:normAutofit/>
          </a:bodyPr>
          <a:lstStyle/>
          <a:p>
            <a:r>
              <a:rPr lang="en-US" dirty="0"/>
              <a:t>WEKA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933" y="19050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Linear</a:t>
            </a:r>
          </a:p>
          <a:p>
            <a:r>
              <a:rPr lang="en-US" dirty="0"/>
              <a:t>Exponential</a:t>
            </a:r>
          </a:p>
          <a:p>
            <a:r>
              <a:rPr lang="en-US" dirty="0"/>
              <a:t>Logistical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6" r="-1" b="-1"/>
          <a:stretch/>
        </p:blipFill>
        <p:spPr>
          <a:xfrm>
            <a:off x="4918646" y="640080"/>
            <a:ext cx="6953577" cy="5252773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91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Nelder-Mead Method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25" y="1803163"/>
            <a:ext cx="5308837" cy="39816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5" y="1812896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 descr="../../../../../../../Downloads/Workflow%20Rough%20Draft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48" y="1478422"/>
            <a:ext cx="6016239" cy="4845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8118505" y="1572426"/>
            <a:ext cx="17404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118505" y="1572426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18505" y="6323889"/>
            <a:ext cx="17404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858909" y="1572426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9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Optimized Hyper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Process in Phase 1</a:t>
            </a:r>
          </a:p>
          <a:p>
            <a:r>
              <a:rPr lang="en-US" dirty="0"/>
              <a:t>EXCEPT: Instead of manipulating the amplitudes, rotate the vectors by values obtained from the Nelder-Mead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089" y="4259774"/>
            <a:ext cx="6441645" cy="10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77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Stabilization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65" y="1887908"/>
            <a:ext cx="5627406" cy="43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NP-Complete Problems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81" y="1145943"/>
            <a:ext cx="2611077" cy="2266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06" y="1304918"/>
            <a:ext cx="3192801" cy="2266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118" y="3571807"/>
            <a:ext cx="3022520" cy="226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712" y="4395019"/>
            <a:ext cx="3221590" cy="12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Problem: Complexity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516" y="1905000"/>
            <a:ext cx="3668484" cy="36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9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Quantum Computing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20" y="1665514"/>
            <a:ext cx="6319896" cy="47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2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Knapsack Problem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4" y="1785258"/>
                <a:ext cx="5122652" cy="375925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 = 250</a:t>
                </a:r>
              </a:p>
              <a:p>
                <a:r>
                  <a:rPr lang="en-US" dirty="0"/>
                  <a:t>w</a:t>
                </a:r>
                <a:r>
                  <a:rPr lang="en-US" baseline="-25000" dirty="0"/>
                  <a:t>i</a:t>
                </a:r>
                <a:r>
                  <a:rPr lang="en-US" dirty="0"/>
                  <a:t> = a uniformly random number [1,10)</a:t>
                </a:r>
              </a:p>
              <a:p>
                <a:r>
                  <a:rPr lang="en-US" dirty="0"/>
                  <a:t>p</a:t>
                </a:r>
                <a:r>
                  <a:rPr lang="en-US" baseline="-25000" dirty="0"/>
                  <a:t>i</a:t>
                </a:r>
                <a:r>
                  <a:rPr lang="en-US" dirty="0"/>
                  <a:t> = w</a:t>
                </a:r>
                <a:r>
                  <a:rPr lang="en-US" baseline="-25000" dirty="0"/>
                  <a:t>i</a:t>
                </a:r>
                <a:r>
                  <a:rPr lang="en-US" dirty="0"/>
                  <a:t> + 5</a:t>
                </a:r>
              </a:p>
              <a:p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= a binary string from the Quantum Population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4" y="1785258"/>
                <a:ext cx="5122652" cy="3759253"/>
              </a:xfrm>
              <a:blipFill rotWithShape="0">
                <a:blip r:embed="rId2"/>
                <a:stretch>
                  <a:fillRect l="-595" t="-1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904336"/>
            <a:ext cx="5451627" cy="4729286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8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4" name="Picture 3" descr="../../../../../../../Downloads/Workflow%20Rough%20Draft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48" y="1478422"/>
            <a:ext cx="6016239" cy="4845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4040648" y="1478422"/>
            <a:ext cx="242851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040648" y="1478421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40648" y="6229884"/>
            <a:ext cx="242851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57683" y="1478420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52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4133" y="2061673"/>
            <a:ext cx="8915399" cy="2262781"/>
          </a:xfrm>
        </p:spPr>
        <p:txBody>
          <a:bodyPr/>
          <a:lstStyle/>
          <a:p>
            <a:r>
              <a:rPr lang="en-US" dirty="0"/>
              <a:t>Phase 1: Collecting Data Using the QIGA-2</a:t>
            </a:r>
          </a:p>
        </p:txBody>
      </p:sp>
    </p:spTree>
    <p:extLst>
      <p:ext uri="{BB962C8B-B14F-4D97-AF65-F5344CB8AC3E}">
        <p14:creationId xmlns:p14="http://schemas.microsoft.com/office/powerpoint/2010/main" val="150198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006" y="1713373"/>
            <a:ext cx="4591524" cy="42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948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1879</TotalTime>
  <Words>416</Words>
  <Application>Microsoft Macintosh PowerPoint</Application>
  <PresentationFormat>Widescreen</PresentationFormat>
  <Paragraphs>56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Century Gothic</vt:lpstr>
      <vt:lpstr>Mangal</vt:lpstr>
      <vt:lpstr>Wingdings 3</vt:lpstr>
      <vt:lpstr>Wisp</vt:lpstr>
      <vt:lpstr>Using the Nelder-Mead Method to Optimize the Hyper-Parameters of Higher Order Quantum-Inspired Genetic Algorithms </vt:lpstr>
      <vt:lpstr>An Ideal Scenario </vt:lpstr>
      <vt:lpstr>NP-Complete Problems</vt:lpstr>
      <vt:lpstr>The Problem: Complexity</vt:lpstr>
      <vt:lpstr>The Solution: Quantum Computing</vt:lpstr>
      <vt:lpstr>Knapsack Problem </vt:lpstr>
      <vt:lpstr>Workflow</vt:lpstr>
      <vt:lpstr>Phase 1: Collecting Data Using the QIGA-2</vt:lpstr>
      <vt:lpstr>Genetic Algorithms</vt:lpstr>
      <vt:lpstr>Initialization of Quantum Population</vt:lpstr>
      <vt:lpstr>Grouping into Registers </vt:lpstr>
      <vt:lpstr>Quantum Measurement (Background)</vt:lpstr>
      <vt:lpstr>Quantum Measurement (Simplified)</vt:lpstr>
      <vt:lpstr>Quantum Measurement (Application)</vt:lpstr>
      <vt:lpstr>Manipulating Amplitudes</vt:lpstr>
      <vt:lpstr>Rotation Values</vt:lpstr>
      <vt:lpstr>Parallelization</vt:lpstr>
      <vt:lpstr>Qiskit IBM vs Traditional Python</vt:lpstr>
      <vt:lpstr>Data</vt:lpstr>
      <vt:lpstr>Workflow</vt:lpstr>
      <vt:lpstr>Data</vt:lpstr>
      <vt:lpstr>WEKA Regression</vt:lpstr>
      <vt:lpstr>Nelder-Mead Method</vt:lpstr>
      <vt:lpstr>Workflow</vt:lpstr>
      <vt:lpstr>Testing Optimized Hyper Parameters</vt:lpstr>
      <vt:lpstr>Stabilization Values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Hariharan</dc:creator>
  <cp:lastModifiedBy>Ayush Hariharan</cp:lastModifiedBy>
  <cp:revision>34</cp:revision>
  <dcterms:created xsi:type="dcterms:W3CDTF">2018-10-23T12:59:27Z</dcterms:created>
  <dcterms:modified xsi:type="dcterms:W3CDTF">2018-12-10T22:12:06Z</dcterms:modified>
</cp:coreProperties>
</file>